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9" r:id="rId3"/>
    <p:sldId id="257" r:id="rId4"/>
    <p:sldId id="258" r:id="rId5"/>
    <p:sldId id="260" r:id="rId6"/>
    <p:sldId id="312" r:id="rId7"/>
    <p:sldId id="261" r:id="rId8"/>
    <p:sldId id="262" r:id="rId9"/>
    <p:sldId id="263" r:id="rId10"/>
    <p:sldId id="264" r:id="rId11"/>
    <p:sldId id="313" r:id="rId12"/>
    <p:sldId id="265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270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273" r:id="rId37"/>
    <p:sldId id="336" r:id="rId38"/>
    <p:sldId id="337" r:id="rId39"/>
    <p:sldId id="338" r:id="rId40"/>
    <p:sldId id="33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2E7DF-2218-4267-9B31-24EB4CFF10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267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A465E-22CE-4ACA-86C7-9161839127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54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0D8D4-8876-4DA4-975C-CAC4181E10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8739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8D9AE65-6FED-4BC8-827D-1799246BDA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45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B5610-F92C-4E86-9AE2-9A1C0EAFC5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4723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007ACDE-6653-4D8D-A2C6-A462CC0F6A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64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EC2DF83D-C002-4E1A-8AC8-60072E7525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971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BEE2983-6440-4450-BF63-E1DEB76F83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8030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89FE754-8FE8-4520-A91C-9A2BDE86E4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8223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BE971-E8EA-4C37-A950-DBD6C91915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982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3F9AD75-DFA0-443C-A590-4B0E8EF015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532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81448-0CC9-42F8-8DBC-1B1B0FDDBF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350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2041BD7-224D-460F-8F9E-8886AA68D8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991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DC9CB02-E694-4684-BC43-0FC77DCCC8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104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2BB7C-4726-4B4B-9DED-7C6443A9EA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95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295A3-CD96-4E90-9C4B-157875D91F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37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720FD39-BC84-4E3E-8193-93EAD3319B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42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6AF7E-57A8-4434-A87D-20E8ABEABD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526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D9797922-09D5-472C-9069-8918E39CB16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nspekt.biz/list.php?tag=%D0%BE%D0%B1%D1%8F%D0%B7%D0%B0%D1%82%D0%B5%D0%BB%D1%8C%D1%81%D1%82%D0%B2%D0%B0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www.konspekt.biz/image/26889/p_11_1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www.konspekt.biz/image/26889/p_11_2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nspekt.biz/list.php?tag=%D0%B0%D0%BD%D0%B0%D0%BB%D0%B8%D0%B7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www.konspekt.biz/image/26889/p_11_4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spekt.biz/list.php?tag=%D0%BA%D0%BE%D0%BD%D1%82%D1%80%D0%BE%D0%BB%D1%8C" TargetMode="External"/><Relationship Id="rId2" Type="http://schemas.openxmlformats.org/officeDocument/2006/relationships/hyperlink" Target="http://www.konspekt.biz/list.php?tag=%D0%BA%D1%80%D0%B5%D0%B4%D0%B8%D1%82%D0%BE%D1%81%D0%BF%D0%BE%D1%81%D0%BE%D0%B1%D0%BD%D0%BE%D1%81%D1%82%D1%8C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spekt.biz/list.php?tag=%D0%B0%D0%BA%D1%86%D0%B8%D0%BE%D0%BD%D0%B5%D1%80%D0%BD%D0%BE%D0%B5%20%D0%BE%D0%B1%D1%89%D0%B5%D1%81%D1%82%D0%B2%D0%BE" TargetMode="External"/><Relationship Id="rId2" Type="http://schemas.openxmlformats.org/officeDocument/2006/relationships/hyperlink" Target="http://www.konspekt.biz/list.php?tag=%D1%85%D0%BE%D0%B7%D1%8F%D0%B9%D1%81%D1%82%D0%B2%D0%B5%D0%BD%D0%BD%D1%8B%D0%B5%20%D0%BE%D0%B1%D1%89%D0%B5%D1%81%D1%82%D0%B2%D0%B0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konspekt.biz/list.php?tag=%D0%B0%D0%BA%D1%86%D0%B8%D0%B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http://www.konspekt.biz/image/26889/p_11_11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http://www.konspekt.biz/image/26889/p_11_14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nspekt.biz/list.php?tag=%D0%BF%D1%80%D0%B0%D0%B2%D0%BE%20%D1%81%D0%BE%D0%B1%D1%81%D1%82%D0%B2%D0%B5%D0%BD%D0%BD%D0%BE%D1%81%D1%82%D0%B8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http://www.konspekt.biz/image/26889/p_11_7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http://www.konspekt.biz/image/26889/p_11_8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http://www.konspekt.biz/image/26889/p_11_9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</a:rPr>
              <a:t>Управление структурой капитала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2204864"/>
            <a:ext cx="7920880" cy="3888432"/>
          </a:xfrm>
        </p:spPr>
        <p:txBody>
          <a:bodyPr>
            <a:noAutofit/>
          </a:bodyPr>
          <a:lstStyle/>
          <a:p>
            <a:pPr marL="609600" indent="-609600" algn="l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  <a:t>Капитал: сущность, трактовки</a:t>
            </a:r>
          </a:p>
          <a:p>
            <a:pPr marL="609600" indent="-609600" algn="l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  <a:t>Управление собственным капиталом</a:t>
            </a:r>
          </a:p>
          <a:p>
            <a:pPr marL="609600" indent="-609600" algn="l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  <a:t>Управление заемным капиталом</a:t>
            </a:r>
          </a:p>
          <a:p>
            <a:pPr marL="609600" indent="-609600" algn="l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  <a:t>Лизинг как источник финансирования</a:t>
            </a:r>
          </a:p>
          <a:p>
            <a:pPr marL="609600" indent="-609600" algn="l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</a:rPr>
              <a:t>Теории структуры капитала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000"/>
              <a:t>Заемный капитал есть денежная оценка средств, предоставленных предприятию на долгосрочной основе третьими лицами. В отличие от собственного заемный капитал:</a:t>
            </a:r>
            <a:r>
              <a:rPr lang="ru-RU" altLang="ru-RU" sz="320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760663"/>
            <a:ext cx="7693025" cy="332581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/>
              <a:t>(а) подлежит возврату, причем условия возврата оговариваются на момент его мобилизации;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/>
              <a:t>(б) постоянен в том смысле, что с позиции поставщиков капитала номинальная величина основной суммы долга не меняется.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5402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термин «капитал»</a:t>
            </a:r>
            <a:r>
              <a:rPr lang="ru-RU" dirty="0"/>
              <a:t> часто используют и для характеристики активов организации, разделяя их на основной (долгосрочные активы, в том числе незавершенное производство) и оборотный (все оборотные средства организации) капитал.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/>
          <p:cNvSpPr>
            <a:spLocks noGrp="1" noChangeArrowheads="1"/>
          </p:cNvSpPr>
          <p:nvPr>
            <p:ph type="title"/>
          </p:nvPr>
        </p:nvSpPr>
        <p:spPr>
          <a:xfrm>
            <a:off x="755650" y="2636838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/>
              <a:t>2. Управление собственным капиталом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8134350" cy="59785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С позиций финансового менеджмента </a:t>
            </a:r>
            <a:r>
              <a:rPr lang="ru-RU" sz="2800" b="1" dirty="0"/>
              <a:t>собственный капитал</a:t>
            </a:r>
            <a:r>
              <a:rPr lang="ru-RU" sz="2800" dirty="0"/>
              <a:t> можно определить как часть собственных финансовых ресурсов организации, вложенных в производство и приносящих доход по завершении оборота. В рамках собственного капитала выделяют инвестированный капитал, вложенный собственниками, и накопленный капитал, формируемый за счет чистой прибыли.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59055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/>
              <a:t>Уставный капитал</a:t>
            </a:r>
            <a:r>
              <a:rPr lang="ru-RU" sz="2800" dirty="0"/>
              <a:t> служит основой функционирования организации. Экономическая роль создания уставного капитала заключается в возможности привлечения средств как для начала, так и для продолжения хозяйственной деятельности в течение всего жизненного цикла организации.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5402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 публичном акционерном обществе уставный капитал состоит из двух частей - долевого капитала в виде привилегированных акций и долевого капитала в виде обыкновенных акций.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1" y="619125"/>
            <a:ext cx="8206680" cy="15954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i="1" dirty="0"/>
              <a:t>Несомненным преимуществом акционирования</a:t>
            </a:r>
            <a:r>
              <a:rPr lang="ru-RU" sz="2400" dirty="0"/>
              <a:t> является то, что привлеченные таким способом финансовые ресурсы не подлежат возврату инвесторам: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66725" y="2366963"/>
            <a:ext cx="8208963" cy="40862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возможность привлечения значительного капитала;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стоимость обслуживания в виде дивидендных выплат относительно невелика;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выплаты за пользование привлеченными ресурсами не носят безусловный характер, а зависят от финансового результата;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не требуется дополнительное обеспечение (гарантия);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использование привлеченных средств не ограничено по срокам.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/>
              <a:t>К основным недостаткам этого источника </a:t>
            </a:r>
            <a:r>
              <a:rPr lang="ru-RU" dirty="0"/>
              <a:t>можно отнести: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288" y="2366963"/>
            <a:ext cx="8280400" cy="40862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значительные затраты времени и денежных средств;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размывание пропорциональных долей участия прежних акционеров в уставном капитале и уменьшение их доходов;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возможность допуска новых акционеров к управлению организацией;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оценка инвесторами новой эмиссии как негативного сигнала, что может сказаться на курсе акций организации.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54022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Добавочный капитал</a:t>
            </a:r>
            <a:r>
              <a:rPr lang="ru-RU" dirty="0"/>
              <a:t> обычно возникает в результате переоценки основных средств, но его рост реально не дает дополнительного финансирования, так как одновременно в активе всего лишь увеличивается оценка стоимости основных средств.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5978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Резервный капитал</a:t>
            </a:r>
            <a:r>
              <a:rPr lang="ru-RU" dirty="0"/>
              <a:t> организации представлен самостоятельной статьей в пассиве баланса, отражающей сформированные за счет чистой прибыли резервы.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/>
          <p:cNvSpPr>
            <a:spLocks noGrp="1" noChangeArrowheads="1"/>
          </p:cNvSpPr>
          <p:nvPr>
            <p:ph type="title"/>
          </p:nvPr>
        </p:nvSpPr>
        <p:spPr>
          <a:xfrm>
            <a:off x="539750" y="2565400"/>
            <a:ext cx="7772400" cy="1143000"/>
          </a:xfrm>
        </p:spPr>
        <p:txBody>
          <a:bodyPr/>
          <a:lstStyle/>
          <a:p>
            <a:pPr marL="838200" indent="-838200" fontAlgn="auto">
              <a:spcAft>
                <a:spcPts val="0"/>
              </a:spcAft>
              <a:defRPr/>
            </a:pPr>
            <a:r>
              <a:rPr lang="ru-RU" altLang="ru-RU"/>
              <a:t>1. Капитал: сущность, трактовки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80728"/>
            <a:ext cx="7772400" cy="504066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/>
              <a:t>Нераспределенная прибыль</a:t>
            </a:r>
            <a:r>
              <a:rPr lang="ru-RU" sz="2800" dirty="0"/>
              <a:t> становится элементом собственного капитала после того, как пройдет стадию формирования в операционной, инвестиционной и финансовой сферах деятельности организации, стадию покрытия обязательных выплат по обслуживанию долга и фискальных выплат, стадию распределения на формирование резервного капитала и выплату дивидендов.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9325" cy="10731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/>
              <a:t>управление формированием собственных финансовых ресурсов организации</a:t>
            </a:r>
            <a:r>
              <a:rPr lang="ru-RU" sz="2400" dirty="0"/>
              <a:t> осуществляется в несколько этапов: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0825" y="1125538"/>
            <a:ext cx="8642350" cy="5616575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i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/>
              <a:t>Этап 1. Анализ формирования собственных финансовых ресурсов организации в предшествующем периоде с целью выявления потенциала их формирования и его соответствия темпам развития организации</a:t>
            </a:r>
            <a:r>
              <a:rPr lang="ru-RU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Этап 2. </a:t>
            </a:r>
            <a:r>
              <a:rPr lang="ru-RU" i="1" dirty="0"/>
              <a:t>Определение общей потребности в собственных финансовых ресурсах.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Этап 3. </a:t>
            </a:r>
            <a:r>
              <a:rPr lang="ru-RU" i="1" dirty="0"/>
              <a:t>Оценка стоимости привлечения собственных финансовых ресурсов из различных источников проводится в разрезе основных видов собственных финансовых ресурсов, формируемых за счет внутренних и внешних источников.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Этап 4. </a:t>
            </a:r>
            <a:r>
              <a:rPr lang="ru-RU" i="1" dirty="0"/>
              <a:t>Обеспечение максимального объема привлечения собственных финансовых ресурсов за счет внутренних источников. 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Этап 5. </a:t>
            </a:r>
            <a:r>
              <a:rPr lang="ru-RU" i="1" dirty="0"/>
              <a:t>Обеспечение необходимого объема привлечения собственных финансовых ресурсов из внешних источников.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Этап 6</a:t>
            </a:r>
            <a:r>
              <a:rPr lang="ru-RU" i="1" dirty="0"/>
              <a:t>. Оптимизация соотношения внутренних и внешних источников формирования собственных финансовых ресурсов организации.</a:t>
            </a: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4"/>
          <p:cNvSpPr>
            <a:spLocks noGrp="1" noChangeArrowheads="1"/>
          </p:cNvSpPr>
          <p:nvPr>
            <p:ph type="title"/>
          </p:nvPr>
        </p:nvSpPr>
        <p:spPr>
          <a:xfrm>
            <a:off x="755650" y="2205038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/>
              <a:t>3. Управление заемным капиталом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8062913" cy="51133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Заемный капитал, используемый предприятием, характеризует в совокупности объем его </a:t>
            </a:r>
            <a:r>
              <a:rPr lang="ru-RU" u="sng" dirty="0"/>
              <a:t>финансовых</a:t>
            </a:r>
            <a:r>
              <a:rPr lang="ru-RU" dirty="0"/>
              <a:t> </a:t>
            </a:r>
            <a:r>
              <a:rPr lang="ru-RU" dirty="0">
                <a:hlinkClick r:id="rId2"/>
              </a:rPr>
              <a:t>обязательств</a:t>
            </a:r>
            <a:r>
              <a:rPr lang="ru-RU" dirty="0"/>
              <a:t> (общую сумму долга).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44035" name="Picture 1" descr="Основные формы финансовых обязательств предприятия в составе заемного капитала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0"/>
          <a:stretch>
            <a:fillRect/>
          </a:stretch>
        </p:blipFill>
        <p:spPr bwMode="auto">
          <a:xfrm>
            <a:off x="1116013" y="0"/>
            <a:ext cx="5688012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142875" y="6178550"/>
            <a:ext cx="88582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algn="ctr" defTabSz="914400"/>
            <a:r>
              <a:rPr lang="ru-RU" altLang="ru-RU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Рисунок 1 – Основные формы финансовых обязательств организации в  составе заемного капитала</a:t>
            </a:r>
            <a:endParaRPr lang="ru-RU" altLang="ru-RU" b="1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45059" name="Picture 1" descr="Классификация заемных средств, привлекаемых предприятием, по основным признакам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6"/>
          <a:stretch>
            <a:fillRect/>
          </a:stretch>
        </p:blipFill>
        <p:spPr bwMode="auto">
          <a:xfrm>
            <a:off x="1403350" y="-42863"/>
            <a:ext cx="5832475" cy="66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0" y="6448425"/>
            <a:ext cx="90360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algn="ctr" defTabSz="914400"/>
            <a:r>
              <a:rPr lang="ru-RU" altLang="ru-RU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Рисунок 2 – Классификация заемных средств, привлекаемых организацией</a:t>
            </a:r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13" y="268288"/>
            <a:ext cx="7773987" cy="1216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/>
              <a:t>Процесс управления привлечением заемных средств</a:t>
            </a:r>
            <a:r>
              <a:rPr lang="ru-RU" sz="2400" dirty="0"/>
              <a:t> организацией строится по следующим основным этапам: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556791"/>
            <a:ext cx="8568951" cy="5032921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1</a:t>
            </a:r>
            <a:r>
              <a:rPr lang="ru-RU" i="1" dirty="0"/>
              <a:t>. </a:t>
            </a:r>
            <a:r>
              <a:rPr lang="ru-RU" i="1" dirty="0">
                <a:hlinkClick r:id="rId2"/>
              </a:rPr>
              <a:t>Анализ</a:t>
            </a:r>
            <a:r>
              <a:rPr lang="ru-RU" i="1" dirty="0"/>
              <a:t> привлечения и использования заемных средств в предшествующем периоде.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2. </a:t>
            </a:r>
            <a:r>
              <a:rPr lang="ru-RU" i="1" dirty="0"/>
              <a:t>Определение целей привлечения заемных средств в предстоящем периоде.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3. </a:t>
            </a:r>
            <a:r>
              <a:rPr lang="ru-RU" i="1" dirty="0"/>
              <a:t>Определение предельного объема привлечения заемных средств.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4. </a:t>
            </a:r>
            <a:r>
              <a:rPr lang="ru-RU" i="1" dirty="0"/>
              <a:t>Оценка стоимости привлечения заемного капитала из различных источников.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5. </a:t>
            </a:r>
            <a:r>
              <a:rPr lang="ru-RU" i="1" dirty="0"/>
              <a:t>Определение соотношения объема заемных средств, привлекаемых на кратко- и долгосрочной основе.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6. </a:t>
            </a:r>
            <a:r>
              <a:rPr lang="ru-RU" i="1" dirty="0"/>
              <a:t>Определение форм привлечения заемных средств.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7. </a:t>
            </a:r>
            <a:r>
              <a:rPr lang="ru-RU" i="1" dirty="0"/>
              <a:t>Определение состава основных кредиторов.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8. </a:t>
            </a:r>
            <a:r>
              <a:rPr lang="ru-RU" i="1" dirty="0"/>
              <a:t>Формирование эффективных условий привлечения кредитов.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9</a:t>
            </a:r>
            <a:r>
              <a:rPr lang="ru-RU" i="1" dirty="0"/>
              <a:t>. Обеспечение эффективного использования кредитов.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10. </a:t>
            </a:r>
            <a:r>
              <a:rPr lang="ru-RU" i="1" dirty="0"/>
              <a:t>Обеспечение своевременных расчетов по полученным кредитам.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47107" name="Picture 1" descr="Основные виды банковских кредитов предоставляемых предприятию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0" b="10432"/>
          <a:stretch>
            <a:fillRect/>
          </a:stretch>
        </p:blipFill>
        <p:spPr bwMode="auto">
          <a:xfrm>
            <a:off x="581025" y="874713"/>
            <a:ext cx="7981950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107950" y="6046788"/>
            <a:ext cx="8640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algn="ctr" defTabSz="914400"/>
            <a:r>
              <a:rPr lang="ru-RU" altLang="ru-RU" sz="2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Рисунок 4 – Основные виды банковских кредитов предоставляемых организации</a:t>
            </a:r>
            <a:endParaRPr lang="ru-RU" altLang="ru-RU" sz="2000"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3425" cy="16478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/>
              <a:t>Эффективное управление банковским кредитом осуществляется по следующим основным этапам: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700213"/>
            <a:ext cx="8856983" cy="4889500"/>
          </a:xfrm>
        </p:spPr>
        <p:txBody>
          <a:bodyPr>
            <a:normAutofit fontScale="85000" lnSpcReduction="20000"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/>
              <a:t>Определение целей использования привлекаемого банковского кредита.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/>
              <a:t>Оценка собственной </a:t>
            </a:r>
            <a:r>
              <a:rPr lang="ru-RU" dirty="0">
                <a:hlinkClick r:id="rId2"/>
              </a:rPr>
              <a:t>кредитоспособности</a:t>
            </a:r>
            <a:r>
              <a:rPr lang="ru-RU" dirty="0"/>
              <a:t>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/>
              <a:t>Выбор необходимых видов привлекаемого банковского кредита.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/>
              <a:t>Изучение и оценка условий осуществления банковского кредитования в разрезе видов кредитов.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/>
              <a:t>«Выравнивание» кредитных условий в процессе заключения кредитного договора.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/>
              <a:t>Обеспечение условий эффективного использования банковского кредита.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/>
              <a:t>Организация </a:t>
            </a:r>
            <a:r>
              <a:rPr lang="ru-RU" dirty="0">
                <a:hlinkClick r:id="rId3"/>
              </a:rPr>
              <a:t>контроля</a:t>
            </a:r>
            <a:r>
              <a:rPr lang="ru-RU" dirty="0"/>
              <a:t> за текущим обслуживанием банковского кредита.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/>
              <a:t>Обеспечение своевременной и полной амортизации суммы основного долга по банковским кредитам.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850" y="549275"/>
            <a:ext cx="8568630" cy="60483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Одним из источников привлечения заемных средств является эмиссия предприятием собственных облигаций. К этому источнику формирования заемного капитала могут в соответствии с нашим законодательством прибегать предприятия, созданные в форме акционерных и других видов 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хозяйственных обществ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 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hlinkClick r:id="rId3"/>
              </a:rPr>
              <a:t>Акционерные общества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могут выпускать облигации только после того, как полностью оплачены выпущенные 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hlinkClick r:id="rId4"/>
              </a:rPr>
              <a:t>акции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34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000" dirty="0"/>
              <a:t>Можно выделить три основных подхода к формулированию сущностной трактовки капитала:</a:t>
            </a:r>
            <a:r>
              <a:rPr lang="ru-RU" altLang="ru-RU" sz="3200" dirty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3141663"/>
            <a:ext cx="7772400" cy="32480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/>
              <a:t>экономический,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/>
              <a:t>Бухгалтерский,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/>
              <a:t>учетно-аналитический.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765175"/>
            <a:ext cx="8569325" cy="2159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Привлечение заемных финансовых ресурсов путем выпуска облигаций имеет следующие </a:t>
            </a:r>
            <a:r>
              <a:rPr lang="ru-RU" b="1" dirty="0"/>
              <a:t>основные преимущества: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5288" y="2924175"/>
            <a:ext cx="8569325" cy="381793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а) эмиссия облигаций не ведет к утрате контроля над управлением;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б) облигации могут быть выпущены при относительно невысоких финансовых обязательствах по процентам;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в) облигации имеет большую возможность распространения, чем акции предприятия.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8288"/>
            <a:ext cx="7848600" cy="1216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источник привлечения заемных финансовых средств имеет и ряд </a:t>
            </a:r>
            <a:r>
              <a:rPr lang="ru-RU" i="1" dirty="0"/>
              <a:t>недостатков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1989138"/>
            <a:ext cx="8134350" cy="3802062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а) облигации не могут быть выпущены для формирования уставного фонда и покрытия убытков;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б) эмиссия облигаций связана с существенными затратами финансовых средств и требует продолжительного времени;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в) уровень финансовой ответственности предприятия за своевременную выплату процентов и суммы основного долга (при погашении облигаций) очень высок;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г) после выпуска облигаций вследствие изменения конъюнктуры финансового рынка средняя ставка ссудного процента может стать значительно ниже, чем установленный процент выплат по облигации.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711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52227" name="Picture 1" descr="Основные этапы управления облигационным займом предприятия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1"/>
          <a:stretch>
            <a:fillRect/>
          </a:stretch>
        </p:blipFill>
        <p:spPr bwMode="auto">
          <a:xfrm>
            <a:off x="1042988" y="246063"/>
            <a:ext cx="6408737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-77788" y="6221413"/>
            <a:ext cx="8794751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0850" algn="ctr" defTabSz="914400"/>
            <a:r>
              <a:rPr lang="ru-RU" altLang="ru-RU" sz="14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Рисунок – Основные этапы управления облигационным займом организации</a:t>
            </a:r>
            <a:endParaRPr lang="ru-RU" altLang="ru-RU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351"/>
            <a:ext cx="8206680" cy="180049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/>
              <a:t>Товарный (коммерческий) кредит</a:t>
            </a:r>
            <a:r>
              <a:rPr lang="ru-RU" sz="2000" dirty="0"/>
              <a:t>, предоставляемый предприятиям в форме отсрочки платежа за поставленные им сырье, материалы или товары имеет ряд преимуществ в сравнении с другими источниками формирования заемного капитала: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850" y="1916833"/>
            <a:ext cx="8496300" cy="4680818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является наиболее маневренной формой финансирования за счет заемного капитала наименее ликвидной части оборотных активов;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позволяет автоматически сглаживать сезонную потребность в иных формах привлечения заемных средств;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не рассматривает поставленные сырье, материалы и товары как имущественный залог предприятия;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 этом виде кредита заинтересовано не только предприятие-заемщик, но и его поставщики;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Стоимость товарного (коммерческого) кредита, как правило, значительно ниже стоимости привлекаемого финансового кредита;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позволяет сокращать общий период финансового цикла предприятия;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характеризуется наиболее простым механизмом оформления.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07375" cy="12255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товарный (коммерческий) кредит имеет и определенные недостатки: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550" y="2492375"/>
            <a:ext cx="7486650" cy="32988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Целевое использование этого вида кредита носит очень узкий характер;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носит очень ограниченный характер во времени;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несет в себе повышенный кредитный риск.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955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55299" name="Picture 1" descr="Основные этапы управления привлечением товарного (коммерческого) кредита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"/>
          <a:stretch>
            <a:fillRect/>
          </a:stretch>
        </p:blipFill>
        <p:spPr bwMode="auto">
          <a:xfrm>
            <a:off x="468313" y="61913"/>
            <a:ext cx="7775575" cy="618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468313" y="6154738"/>
            <a:ext cx="83518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algn="ctr" defTabSz="914400"/>
            <a:r>
              <a:rPr lang="ru-RU" altLang="ru-RU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Рисунок – Основные этапы управления привлечением товарного (коммерческого) кредита</a:t>
            </a:r>
            <a:endParaRPr lang="ru-RU" altLang="ru-RU" sz="2000" b="1">
              <a:latin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97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/>
              <a:t>4. Лизинг как источник финансирования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424614" cy="648044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Финансовый лизинг (аренда)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представляет собой хозяйственную операцию, предусматривающую приобретение арендодателем по заказу арендатора основных средств с дальнейшей передачей их в пользование арендатора на срок, не превышающий периода полной их амортизации с обязательной последующей передачей 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права собственности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 на эти основные средства арендатору, финансовый лизинг рассматривается как один из видов финансового кредита.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58371" name="Picture 1" descr="Характеристика кредитных аспектов финансового лизинга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0"/>
          <a:stretch>
            <a:fillRect/>
          </a:stretch>
        </p:blipFill>
        <p:spPr bwMode="auto">
          <a:xfrm>
            <a:off x="179388" y="61913"/>
            <a:ext cx="8424862" cy="63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608013" y="6450013"/>
            <a:ext cx="7927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0850" algn="ctr" defTabSz="914400"/>
            <a:r>
              <a:rPr lang="ru-RU" altLang="ru-RU" sz="16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Рисунок – Характеристика кредитных аспектов финансового лизинга</a:t>
            </a:r>
            <a:endParaRPr lang="ru-RU" altLang="ru-RU" sz="1600" b="1">
              <a:latin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1466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59395" name="Picture 1" descr="Классификация видов финансового лизинга по основным признакам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>
            <a:fillRect/>
          </a:stretch>
        </p:blipFill>
        <p:spPr bwMode="auto">
          <a:xfrm>
            <a:off x="107950" y="0"/>
            <a:ext cx="8847138" cy="658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0" y="6580188"/>
            <a:ext cx="90360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algn="ctr" defTabSz="914400"/>
            <a:r>
              <a:rPr lang="ru-RU" altLang="ru-RU" sz="1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Рисунок – Классификация видов финансового лизинга по основным признакам</a:t>
            </a:r>
            <a:endParaRPr lang="ru-RU" altLang="ru-RU" b="1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343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/>
              <a:t>В рамках </a:t>
            </a:r>
            <a:r>
              <a:rPr lang="ru-RU" altLang="ru-RU" sz="3200" i="1"/>
              <a:t>экономического подхода </a:t>
            </a:r>
            <a:r>
              <a:rPr lang="ru-RU" altLang="ru-RU" sz="3200"/>
              <a:t>реализуется физическая концепция капитала, он подразделяется на: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439150" cy="4502150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700" dirty="0"/>
              <a:t>а) личностный,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700" dirty="0"/>
              <a:t>б) частный,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700" dirty="0"/>
              <a:t>в) публичных союзов, включая государство.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7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700" dirty="0"/>
              <a:t>Согласно физической концепции капитал в приложении к фирме рассматривается как совокупность ее производственных мощностей, имеющих целью производство определенных благ и получение прибыли в результате их реализации. В соответствии с этой концепцией величина капитала исчисляется как итог бухгалтерского баланса по активу. </a:t>
            </a:r>
            <a:endParaRPr lang="ru-RU" altLang="ru-RU" sz="27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4288" y="792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  <p:pic>
        <p:nvPicPr>
          <p:cNvPr id="60419" name="Picture 1" descr="Основные этапы управления финансовым лизингом на предприятии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64" b="12849"/>
          <a:stretch>
            <a:fillRect/>
          </a:stretch>
        </p:blipFill>
        <p:spPr bwMode="auto">
          <a:xfrm>
            <a:off x="479425" y="1030288"/>
            <a:ext cx="804068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179388" y="6211888"/>
            <a:ext cx="864076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0850" algn="ctr" defTabSz="914400"/>
            <a:r>
              <a:rPr lang="ru-RU" altLang="ru-RU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Рисунок – Основные этапы управления финансовым лизингом в организации</a:t>
            </a:r>
            <a:endParaRPr lang="ru-RU" altLang="ru-RU" b="1">
              <a:latin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4"/>
          <p:cNvSpPr>
            <a:spLocks noGrp="1" noChangeArrowheads="1"/>
          </p:cNvSpPr>
          <p:nvPr>
            <p:ph type="title"/>
          </p:nvPr>
        </p:nvSpPr>
        <p:spPr>
          <a:xfrm>
            <a:off x="827088" y="3357563"/>
            <a:ext cx="7924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/>
              <a:t>5. Теории структуры капитала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/>
              <a:t>В теории финансового менеджмента различают  два понятия: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649538"/>
            <a:ext cx="8207375" cy="2592387"/>
          </a:xfr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i="1" dirty="0"/>
              <a:t>«финансовая структура»</a:t>
            </a:r>
            <a:r>
              <a:rPr lang="ru-RU" altLang="ru-RU" b="1" dirty="0"/>
              <a:t> </a:t>
            </a:r>
            <a:r>
              <a:rPr lang="ru-RU" altLang="ru-RU" dirty="0"/>
              <a:t>подразумевает способ финансирования деятельности коммерческой организации в целом.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dirty="0"/>
              <a:t>«структура капитала коммерческой организации»</a:t>
            </a:r>
            <a:r>
              <a:rPr lang="ru-RU" altLang="ru-RU" dirty="0"/>
              <a:t> - этот термин чаще всего относится к более узкой части источников средств — долгосрочным пассивам.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4"/>
          <p:cNvSpPr>
            <a:spLocks noGrp="1" noChangeArrowheads="1"/>
          </p:cNvSpPr>
          <p:nvPr>
            <p:ph type="title"/>
          </p:nvPr>
        </p:nvSpPr>
        <p:spPr>
          <a:xfrm>
            <a:off x="1588" y="908050"/>
            <a:ext cx="8748712" cy="44370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600" dirty="0"/>
              <a:t>Следует различать понятия </a:t>
            </a:r>
            <a:r>
              <a:rPr lang="ru-RU" altLang="ru-RU" sz="2600" b="1" dirty="0"/>
              <a:t>«стоимость капитала» </a:t>
            </a:r>
            <a:r>
              <a:rPr lang="ru-RU" altLang="ru-RU" sz="2600" dirty="0"/>
              <a:t>и </a:t>
            </a:r>
            <a:r>
              <a:rPr lang="ru-RU" altLang="ru-RU" sz="2600" b="1" dirty="0"/>
              <a:t>«оценка капитала»</a:t>
            </a:r>
            <a:r>
              <a:rPr lang="ru-RU" altLang="ru-RU" sz="2600" dirty="0"/>
              <a:t>. Последний термин используется в отношении акционерного или заемного капитала. В частности, можно говорить о двух оценках этих источников: балансовой и рыночной. Балансовая оценка некоторого объекта учета - это его оценка, представленная в основной отчетной форме - бухгалтерском балансе. Рыночная оценка чаще всего существенно отличается от балансовой, причем в любую сторону.</a:t>
            </a:r>
            <a:r>
              <a:rPr lang="ru-RU" altLang="ru-RU" sz="3200" dirty="0"/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/>
              <a:t>Заемный капитал как долгосрочный источник финансирования подразделяется на три вида: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/>
              <a:t>банковские кредиты,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/>
              <a:t>облигационные займы,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/>
              <a:t>финансовый лизинг.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4"/>
          <p:cNvSpPr>
            <a:spLocks noGrp="1" noChangeArrowheads="1"/>
          </p:cNvSpPr>
          <p:nvPr>
            <p:ph type="title"/>
          </p:nvPr>
        </p:nvSpPr>
        <p:spPr>
          <a:xfrm>
            <a:off x="900113" y="836613"/>
            <a:ext cx="7704137" cy="4365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dirty="0"/>
              <a:t>Какая же оценка важнее: балансовая или рыночная? </a:t>
            </a:r>
            <a:br>
              <a:rPr lang="ru-RU" altLang="ru-RU" sz="2400" dirty="0"/>
            </a:br>
            <a:r>
              <a:rPr lang="ru-RU" altLang="ru-RU" sz="2400" dirty="0"/>
              <a:t>В бухучете одним из основополагающих его принципов является принцип себестоимости, или исторических цен, согласно которому все объекты бухгалтерского учета должны отражаться в учете и отчетности в неизменной оценке, а именно по стоимости приобретения. Ему следуют в большинстве стран мира, поэтому балансовые оценки являются естественным элементом всех методик оценки финансового состояния компании.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4"/>
          <p:cNvSpPr>
            <a:spLocks noGrp="1" noChangeArrowheads="1"/>
          </p:cNvSpPr>
          <p:nvPr>
            <p:ph type="title"/>
          </p:nvPr>
        </p:nvSpPr>
        <p:spPr>
          <a:xfrm>
            <a:off x="179388" y="1376363"/>
            <a:ext cx="8353425" cy="41052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dirty="0"/>
              <a:t>Однако для финансовых менеджеров и потенциальных инвесторов не меньший интерес представляет не только оценка сложившегося финансового положения, но и перспективы компании, ее привлекательность как объекта инвестирования, что находит выражение в рыночных ценах ее акций. Не случайно показатель </a:t>
            </a:r>
            <a:r>
              <a:rPr lang="ru-RU" altLang="ru-RU" sz="2400" i="1" dirty="0"/>
              <a:t>рыночной капитализации</a:t>
            </a:r>
            <a:r>
              <a:rPr lang="ru-RU" altLang="ru-RU" sz="2400" dirty="0"/>
              <a:t> компании, под которым понимают произведение рыночной цены акций на число акций, выпущенных ею в обращение, является одним из ключевых в большинстве рейтингов ведущих компаний мира.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4"/>
          <p:cNvSpPr>
            <a:spLocks noGrp="1" noChangeArrowheads="1"/>
          </p:cNvSpPr>
          <p:nvPr>
            <p:ph type="title"/>
          </p:nvPr>
        </p:nvSpPr>
        <p:spPr>
          <a:xfrm>
            <a:off x="609600" y="1557338"/>
            <a:ext cx="7924800" cy="42481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dirty="0"/>
              <a:t>В дополнение к показателю рыночной капитализации в финансовом менеджменте важную роль играет показатель, рассчитываемый как сумма рыночных стоимостей акционерного и заемного капиталов, который условно можно назвать </a:t>
            </a:r>
            <a:r>
              <a:rPr lang="ru-RU" altLang="ru-RU" sz="2800" i="1" dirty="0"/>
              <a:t>рыночной стоимостью фирмы. </a:t>
            </a:r>
            <a:r>
              <a:rPr lang="ru-RU" altLang="ru-RU" sz="2800" dirty="0"/>
              <a:t>Он дает обобщенную оценку положения компании на рынке капитала.</a:t>
            </a:r>
            <a:r>
              <a:rPr lang="ru-RU" altLang="ru-RU" sz="3200" dirty="0"/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4"/>
          <p:cNvSpPr>
            <a:spLocks noGrp="1" noChangeArrowheads="1"/>
          </p:cNvSpPr>
          <p:nvPr>
            <p:ph type="title"/>
          </p:nvPr>
        </p:nvSpPr>
        <p:spPr>
          <a:xfrm>
            <a:off x="609600" y="1484313"/>
            <a:ext cx="7924800" cy="41036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/>
              <a:t>Бухгалтерский баланс представляет собой обобщенную финансовую модель компании, однако его валюта не дает величину рыночной стоимости компании.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4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6911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/>
              <a:t>Особых проблем нет, когда исходным элементом анализа служит рыночная оценка активов: если эта оценка превосходит балансовую (меньше ее), то разность может трактоваться как условная прибыль (убыток); она увеличивает (уменьшает) собственный капитал, т.е. входит в состав статей пассива баланса.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Grp="1" noChangeArrowheads="1"/>
          </p:cNvSpPr>
          <p:nvPr>
            <p:ph type="title"/>
          </p:nvPr>
        </p:nvSpPr>
        <p:spPr>
          <a:xfrm>
            <a:off x="611188" y="1304925"/>
            <a:ext cx="8134350" cy="424815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altLang="ru-RU" sz="2800" dirty="0"/>
              <a:t>В рамках </a:t>
            </a:r>
            <a:r>
              <a:rPr lang="ru-RU" altLang="ru-RU" sz="2800" i="1" dirty="0"/>
              <a:t>бухгалтерского подхода, </a:t>
            </a:r>
            <a:r>
              <a:rPr lang="ru-RU" altLang="ru-RU" sz="2800" dirty="0"/>
              <a:t>реализуемого прежде всего на уровне хозяйствующего субъекта, капитал трактуется как интерес собственников этого субъекта в его активах, т. е. термин «капитал» в этом случае выступает синонимом чистых активов, а его величина рассчитывается как разность между суммой активов субъекта и величиной его обязательств.</a:t>
            </a:r>
            <a:r>
              <a:rPr lang="ru-RU" altLang="ru-RU" sz="3200" dirty="0"/>
              <a:t> </a:t>
            </a:r>
            <a:br>
              <a:rPr lang="ru-RU" altLang="ru-RU" sz="3200" dirty="0"/>
            </a:br>
            <a:r>
              <a:rPr lang="ru-RU" altLang="ru-RU" sz="3200" dirty="0"/>
              <a:t/>
            </a:r>
            <a:br>
              <a:rPr lang="ru-RU" altLang="ru-RU" sz="3200" dirty="0"/>
            </a:br>
            <a:r>
              <a:rPr lang="ru-RU" sz="3200" dirty="0"/>
              <a:t>В соответствии с этим подходом величина капитала исчисляется как итог раздела III «Капитал и резервы» бухгалтерского баланса.</a:t>
            </a:r>
            <a:endParaRPr lang="ru-RU" altLang="ru-RU" sz="3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4"/>
          <p:cNvSpPr>
            <a:spLocks noGrp="1" noChangeArrowheads="1"/>
          </p:cNvSpPr>
          <p:nvPr>
            <p:ph type="title"/>
          </p:nvPr>
        </p:nvSpPr>
        <p:spPr>
          <a:xfrm>
            <a:off x="714375" y="2349500"/>
            <a:ext cx="7605713" cy="34369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/>
              <a:t>Более сложна интерпретация в том случае, если отталкиваются от рыночной оценки пассивов, что является вполне обычной аналитической операцией на рынке.</a:t>
            </a:r>
            <a:endParaRPr lang="ru-RU" altLang="ru-RU" sz="32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4"/>
          <p:cNvSpPr>
            <a:spLocks noGrp="1" noChangeArrowheads="1"/>
          </p:cNvSpPr>
          <p:nvPr>
            <p:ph type="title"/>
          </p:nvPr>
        </p:nvSpPr>
        <p:spPr>
          <a:xfrm>
            <a:off x="395288" y="1124744"/>
            <a:ext cx="8748712" cy="4581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700" dirty="0"/>
              <a:t>В этом случае разность между рыночной оценкой пассивов и рыночной оценкой активов представляет собой </a:t>
            </a:r>
            <a:r>
              <a:rPr lang="ru-RU" altLang="ru-RU" sz="2700" i="1" dirty="0" err="1"/>
              <a:t>гудвилл</a:t>
            </a:r>
            <a:r>
              <a:rPr lang="ru-RU" altLang="ru-RU" sz="2700" dirty="0"/>
              <a:t> (положительный или отрицательный в зависимости от знака разности), экономический смысл которого заключается в стоимостной оценке наработанной фирмой к моменту анализа нематериальной ее ценности (торговая марка, имеющиеся у компании патенты, ею разработанные и в балансе не </a:t>
            </a:r>
            <a:r>
              <a:rPr lang="ru-RU" altLang="ru-RU" sz="2700" dirty="0" smtClean="0"/>
              <a:t>показываемые и </a:t>
            </a:r>
            <a:r>
              <a:rPr lang="ru-RU" altLang="ru-RU" sz="2700" dirty="0"/>
              <a:t>др.).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4"/>
          <p:cNvSpPr>
            <a:spLocks noGrp="1" noChangeArrowheads="1"/>
          </p:cNvSpPr>
          <p:nvPr>
            <p:ph type="title"/>
          </p:nvPr>
        </p:nvSpPr>
        <p:spPr>
          <a:xfrm>
            <a:off x="609600" y="1557338"/>
            <a:ext cx="7924800" cy="32400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dirty="0"/>
              <a:t>Основным путем наращивания рыночной стоимости фирмы является генерирование прибыли, однако не исключается и эмиссия ценных бумаг.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4"/>
          <p:cNvSpPr>
            <a:spLocks noGrp="1" noChangeArrowheads="1"/>
          </p:cNvSpPr>
          <p:nvPr>
            <p:ph type="title"/>
          </p:nvPr>
        </p:nvSpPr>
        <p:spPr>
          <a:xfrm>
            <a:off x="467544" y="1340768"/>
            <a:ext cx="8131175" cy="4581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dirty="0"/>
              <a:t>Можно взглянуть на рассматриваемую проблему и с позиции соотнесения риска и доходности в отношении акционеров. Соотношение между собственными и заемными источниками средств является одним из ключевых аналитических показателей, характеризующих степень риска инвестирования финансовых ресурсов в данное предприятие.</a:t>
            </a:r>
            <a:r>
              <a:rPr lang="ru-RU" altLang="ru-RU" sz="3200" dirty="0"/>
              <a:t>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748464" cy="1800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dirty="0"/>
              <a:t>Если собственных средств компании не хватает на принятие выгодного проекта и приходится привлекать заемные средства, т.е. повышение доходности сопровождается и ростом риска, с очевидностью возникает несколько вопросов: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3068960"/>
            <a:ext cx="7772400" cy="342423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i="1" dirty="0"/>
              <a:t>Во-первых,</a:t>
            </a:r>
            <a:r>
              <a:rPr lang="ru-RU" altLang="ru-RU" dirty="0"/>
              <a:t> достаточно ли ожидаемого повышения доходности для компенсации возросшего риска?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/>
              <a:t>И, </a:t>
            </a:r>
            <a:r>
              <a:rPr lang="ru-RU" altLang="ru-RU" i="1" dirty="0"/>
              <a:t>во-вторых,</a:t>
            </a:r>
            <a:r>
              <a:rPr lang="ru-RU" altLang="ru-RU" dirty="0"/>
              <a:t> какова должна быть оптимальная структура капитала в этом случае?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4"/>
          <p:cNvSpPr>
            <a:spLocks noGrp="1" noChangeArrowheads="1"/>
          </p:cNvSpPr>
          <p:nvPr>
            <p:ph type="title"/>
          </p:nvPr>
        </p:nvSpPr>
        <p:spPr>
          <a:xfrm>
            <a:off x="755650" y="2565400"/>
            <a:ext cx="7924800" cy="38163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/>
              <a:t>Ответы на все эти вопросы с определенной долей условности даются в рамках теории структуры капитала, основной вклад в развитие которой был сделан Ф.Модильяни и М.Миллером.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/>
              <a:t>Существуют два основных подхода к этой проблеме: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/>
              <a:t>а) традиционный;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/>
              <a:t>б) теория Модильяни-Миллера.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/>
              <a:t>Последователи первого подхода считают, что: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/>
              <a:t>а) стоимость капитала фирмы зависит от его структуры;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/>
              <a:t>б) существует оптимальная структура капитала, минимизирующая значение </a:t>
            </a:r>
            <a:r>
              <a:rPr lang="ru-RU" altLang="ru-RU" i="1"/>
              <a:t>средневзвешенной стоимости капитала</a:t>
            </a:r>
            <a:r>
              <a:rPr lang="ru-RU" altLang="ru-RU"/>
              <a:t> и, следовательно, максимизирующая рыночную стоимость фирмы.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4"/>
          <p:cNvSpPr>
            <a:spLocks noGrp="1" noChangeArrowheads="1"/>
          </p:cNvSpPr>
          <p:nvPr>
            <p:ph type="title"/>
          </p:nvPr>
        </p:nvSpPr>
        <p:spPr>
          <a:xfrm>
            <a:off x="609600" y="1376363"/>
            <a:ext cx="7924800" cy="41036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dirty="0"/>
              <a:t>Средневзвешенная стоимость капитала зависит от стоимости его составляющих, обобщенно подразделяемых на два вида — собственный и заемный капитал. В зависимости от структуры капитала стоимость каждого из этих источников меняется, причем темпы изменения различны.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4"/>
          <p:cNvSpPr>
            <a:spLocks noGrp="1" noChangeArrowheads="1"/>
          </p:cNvSpPr>
          <p:nvPr>
            <p:ph type="title"/>
          </p:nvPr>
        </p:nvSpPr>
        <p:spPr>
          <a:xfrm>
            <a:off x="395288" y="762000"/>
            <a:ext cx="8748712" cy="6096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/>
              <a:t>Основоположники второго подхода Ф. Модильяни и М. Миллер (1958 г.) утверждают как раз обратное — при некоторых условиях рыночная стоимость фирмы и стоимость капитала не зависят от его структуры, а, следовательно, их нельзя оптимизировать, нельзя и наращивать рыночную стоимость фирмы за счет изменения структуры капитала.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6336432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i="1" dirty="0"/>
              <a:t>физическая концепция капитала</a:t>
            </a:r>
            <a:r>
              <a:rPr lang="ru-RU" sz="2800" dirty="0"/>
              <a:t> акцентирует внимание на генерирующих (т. е. производительных) мощностях фирмы как единого имущественного комплекса и самостоятельного участника бизнес-отношений, тогда как </a:t>
            </a:r>
            <a:r>
              <a:rPr lang="ru-RU" sz="2800" i="1" dirty="0"/>
              <a:t>в рамках финансовой концепции капитала</a:t>
            </a:r>
            <a:r>
              <a:rPr lang="ru-RU" sz="2800" dirty="0"/>
              <a:t> акцент делается на динамику покупательной способности средств, вложенных собственниками в активы фирмы.  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/>
              <a:t>При обосновании своего подхода Модильяни и Миллер ввели в и ином или неявном виде ряд ограничений, в частности: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636912"/>
            <a:ext cx="8641085" cy="3960738"/>
          </a:xfrm>
        </p:spPr>
        <p:txBody>
          <a:bodyPr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100" dirty="0"/>
              <a:t>предполагается наличие эффективного рынка капитала;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100" dirty="0"/>
              <a:t>компании эмитируют только два типа обязательств: долговые с </a:t>
            </a:r>
            <a:r>
              <a:rPr lang="ru-RU" altLang="ru-RU" sz="2100" dirty="0" err="1"/>
              <a:t>безрисковой</a:t>
            </a:r>
            <a:r>
              <a:rPr lang="ru-RU" altLang="ru-RU" sz="2100" dirty="0"/>
              <a:t> ставкой и акции (рисковый капитал);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100" dirty="0"/>
              <a:t>физические лица могут осуществлять </a:t>
            </a:r>
            <a:r>
              <a:rPr lang="ru-RU" altLang="ru-RU" sz="2100" dirty="0" err="1"/>
              <a:t>ссудо</a:t>
            </a:r>
            <a:r>
              <a:rPr lang="ru-RU" altLang="ru-RU" sz="2100" dirty="0"/>
              <a:t>-заемные операции по </a:t>
            </a:r>
            <a:r>
              <a:rPr lang="ru-RU" altLang="ru-RU" sz="2100" dirty="0" err="1"/>
              <a:t>безрисковой</a:t>
            </a:r>
            <a:r>
              <a:rPr lang="ru-RU" altLang="ru-RU" sz="2100" dirty="0"/>
              <a:t> ставке;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100" dirty="0"/>
              <a:t>отсутствуют затраты, связанные с банкротством;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100" dirty="0"/>
              <a:t>считается, что все компании находятся в одной группе риска;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100" dirty="0"/>
              <a:t>ожидаемые денежные потоки представляют собой бессрочные аннуитеты (т.е. рост доходов не предполагается);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100" dirty="0"/>
              <a:t>отсутствуют налоги.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675687" cy="213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i="1" dirty="0" smtClean="0"/>
              <a:t>УЧЕТНО-Аналитический </a:t>
            </a:r>
            <a:r>
              <a:rPr lang="ru-RU" altLang="ru-RU" sz="2400" i="1" dirty="0"/>
              <a:t>подход </a:t>
            </a:r>
            <a:r>
              <a:rPr lang="ru-RU" altLang="ru-RU" sz="2400" dirty="0"/>
              <a:t>является комбинацией двух предыдущих подходов и использует модификации физической и финансовой концепций капитала. В этом случае капитал как совокупность ресурсов характеризуется одновременно с двух сторон:</a:t>
            </a:r>
            <a:endParaRPr lang="ru-RU" altLang="ru-RU" sz="32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3140967"/>
            <a:ext cx="7919665" cy="294550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/>
              <a:t>(а) направлений его вложения (капитал как единая самостоятельная субстанция не существует и всегда облекается в некоторую физическую форму),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/>
              <a:t> (б) источников происхождения (откуда получен капитал, чей он).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Grp="1" noChangeArrowheads="1"/>
          </p:cNvSpPr>
          <p:nvPr>
            <p:ph type="title"/>
          </p:nvPr>
        </p:nvSpPr>
        <p:spPr>
          <a:xfrm>
            <a:off x="250825" y="609600"/>
            <a:ext cx="8137525" cy="4979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/>
              <a:t>Соответственно выделяют две взаимосвязанные разновидности капитала: активный и пассивный капиталы.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7772400" cy="49799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b="1" dirty="0"/>
              <a:t>Собственный капитал</a:t>
            </a:r>
            <a:r>
              <a:rPr lang="ru-RU" altLang="ru-RU" sz="2800" dirty="0"/>
              <a:t> есть часть стоимости активов предприятия, достающейся его собственникам после удовлетворения требований третьих лиц. </a:t>
            </a:r>
            <a:r>
              <a:rPr lang="ru-RU" sz="2800" dirty="0"/>
              <a:t>Оценка собственного капитала может быть выполнена формально (причем одним из двух способов: по балансовым оценкам, т.е. по данным текущего учета и отчетности, или рыночным оценкам) или фактически, т.е. в случае ликвидации предприятия. </a:t>
            </a:r>
            <a:endParaRPr lang="ru-RU" alt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412</TotalTime>
  <Words>1869</Words>
  <Application>Microsoft Office PowerPoint</Application>
  <PresentationFormat>Экран (4:3)</PresentationFormat>
  <Paragraphs>146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Капля</vt:lpstr>
      <vt:lpstr>Управление структурой капитала </vt:lpstr>
      <vt:lpstr>1. Капитал: сущность, трактовки</vt:lpstr>
      <vt:lpstr>Можно выделить три основных подхода к формулированию сущностной трактовки капитала: </vt:lpstr>
      <vt:lpstr>В рамках экономического подхода реализуется физическая концепция капитала, он подразделяется на:</vt:lpstr>
      <vt:lpstr>В рамках бухгалтерского подхода, реализуемого прежде всего на уровне хозяйствующего субъекта, капитал трактуется как интерес собственников этого субъекта в его активах, т. е. термин «капитал» в этом случае выступает синонимом чистых активов, а его величина рассчитывается как разность между суммой активов субъекта и величиной его обязательств.   В соответствии с этим подходом величина капитала исчисляется как итог раздела III «Капитал и резервы» бухгалтерского баланса.</vt:lpstr>
      <vt:lpstr>физическая концепция капитала акцентирует внимание на генерирующих (т. е. производительных) мощностях фирмы как единого имущественного комплекса и самостоятельного участника бизнес-отношений, тогда как в рамках финансовой концепции капитала акцент делается на динамику покупательной способности средств, вложенных собственниками в активы фирмы.  </vt:lpstr>
      <vt:lpstr>УЧЕТНО-Аналитический подход является комбинацией двух предыдущих подходов и использует модификации физической и финансовой концепций капитала. В этом случае капитал как совокупность ресурсов характеризуется одновременно с двух сторон:</vt:lpstr>
      <vt:lpstr>Соответственно выделяют две взаимосвязанные разновидности капитала: активный и пассивный капиталы. </vt:lpstr>
      <vt:lpstr>Собственный капитал есть часть стоимости активов предприятия, достающейся его собственникам после удовлетворения требований третьих лиц. Оценка собственного капитала может быть выполнена формально (причем одним из двух способов: по балансовым оценкам, т.е. по данным текущего учета и отчетности, или рыночным оценкам) или фактически, т.е. в случае ликвидации предприятия. </vt:lpstr>
      <vt:lpstr>Заемный капитал есть денежная оценка средств, предоставленных предприятию на долгосрочной основе третьими лицами. В отличие от собственного заемный капитал: </vt:lpstr>
      <vt:lpstr>термин «капитал» часто используют и для характеристики активов организации, разделяя их на основной (долгосрочные активы, в том числе незавершенное производство) и оборотный (все оборотные средства организации) капитал.</vt:lpstr>
      <vt:lpstr>2. Управление собственным капиталом</vt:lpstr>
      <vt:lpstr>С позиций финансового менеджмента собственный капитал можно определить как часть собственных финансовых ресурсов организации, вложенных в производство и приносящих доход по завершении оборота. В рамках собственного капитала выделяют инвестированный капитал, вложенный собственниками, и накопленный капитал, формируемый за счет чистой прибыли.</vt:lpstr>
      <vt:lpstr>Уставный капитал служит основой функционирования организации. Экономическая роль создания уставного капитала заключается в возможности привлечения средств как для начала, так и для продолжения хозяйственной деятельности в течение всего жизненного цикла организации.</vt:lpstr>
      <vt:lpstr>В публичном акционерном обществе уставный капитал состоит из двух частей - долевого капитала в виде привилегированных акций и долевого капитала в виде обыкновенных акций. </vt:lpstr>
      <vt:lpstr>Несомненным преимуществом акционирования является то, что привлеченные таким способом финансовые ресурсы не подлежат возврату инвесторам:</vt:lpstr>
      <vt:lpstr>К основным недостаткам этого источника можно отнести:</vt:lpstr>
      <vt:lpstr>Добавочный капитал обычно возникает в результате переоценки основных средств, но его рост реально не дает дополнительного финансирования, так как одновременно в активе всего лишь увеличивается оценка стоимости основных средств.</vt:lpstr>
      <vt:lpstr>Резервный капитал организации представлен самостоятельной статьей в пассиве баланса, отражающей сформированные за счет чистой прибыли резервы.</vt:lpstr>
      <vt:lpstr>Нераспределенная прибыль становится элементом собственного капитала после того, как пройдет стадию формирования в операционной, инвестиционной и финансовой сферах деятельности организации, стадию покрытия обязательных выплат по обслуживанию долга и фискальных выплат, стадию распределения на формирование резервного капитала и выплату дивидендов.</vt:lpstr>
      <vt:lpstr>управление формированием собственных финансовых ресурсов организации осуществляется в несколько этапов:</vt:lpstr>
      <vt:lpstr>3. Управление заемным капиталом</vt:lpstr>
      <vt:lpstr>Заемный капитал, используемый предприятием, характеризует в совокупности объем его финансовых обязательств (общую сумму долга).</vt:lpstr>
      <vt:lpstr>Презентация PowerPoint</vt:lpstr>
      <vt:lpstr>Презентация PowerPoint</vt:lpstr>
      <vt:lpstr>Процесс управления привлечением заемных средств организацией строится по следующим основным этапам:</vt:lpstr>
      <vt:lpstr>Презентация PowerPoint</vt:lpstr>
      <vt:lpstr>Эффективное управление банковским кредитом осуществляется по следующим основным этапам:</vt:lpstr>
      <vt:lpstr>Одним из источников привлечения заемных средств является эмиссия предприятием собственных облигаций. К этому источнику формирования заемного капитала могут в соответствии с нашим законодательством прибегать предприятия, созданные в форме акционерных и других видов хозяйственных обществ. Акционерные общества могут выпускать облигации только после того, как полностью оплачены выпущенные акции. </vt:lpstr>
      <vt:lpstr>Привлечение заемных финансовых ресурсов путем выпуска облигаций имеет следующие основные преимущества:</vt:lpstr>
      <vt:lpstr>источник привлечения заемных финансовых средств имеет и ряд недостатков:</vt:lpstr>
      <vt:lpstr>Презентация PowerPoint</vt:lpstr>
      <vt:lpstr>Товарный (коммерческий) кредит, предоставляемый предприятиям в форме отсрочки платежа за поставленные им сырье, материалы или товары имеет ряд преимуществ в сравнении с другими источниками формирования заемного капитала:</vt:lpstr>
      <vt:lpstr>товарный (коммерческий) кредит имеет и определенные недостатки:</vt:lpstr>
      <vt:lpstr>Презентация PowerPoint</vt:lpstr>
      <vt:lpstr>4. Лизинг как источник финансирования</vt:lpstr>
      <vt:lpstr>Финансовый лизинг (аренда) представляет собой хозяйственную операцию, предусматривающую приобретение арендодателем по заказу арендатора основных средств с дальнейшей передачей их в пользование арендатора на срок, не превышающий периода полной их амортизации с обязательной последующей передачей права собственности на эти основные средства арендатору, финансовый лизинг рассматривается как один из видов финансового кредита.</vt:lpstr>
      <vt:lpstr>Презентация PowerPoint</vt:lpstr>
      <vt:lpstr>Презентация PowerPoint</vt:lpstr>
      <vt:lpstr>Презентация PowerPoint</vt:lpstr>
      <vt:lpstr>5. Теории структуры капитала </vt:lpstr>
      <vt:lpstr>В теории финансового менеджмента различают  два понятия: </vt:lpstr>
      <vt:lpstr>  Следует различать понятия «стоимость капитала» и «оценка капитала». Последний термин используется в отношении акционерного или заемного капитала. В частности, можно говорить о двух оценках этих источников: балансовой и рыночной. Балансовая оценка некоторого объекта учета - это его оценка, представленная в основной отчетной форме - бухгалтерском балансе. Рыночная оценка чаще всего существенно отличается от балансовой, причем в любую сторону. </vt:lpstr>
      <vt:lpstr>Заемный капитал как долгосрочный источник финансирования подразделяется на три вида: </vt:lpstr>
      <vt:lpstr>Какая же оценка важнее: балансовая или рыночная?  В бухучете одним из основополагающих его принципов является принцип себестоимости, или исторических цен, согласно которому все объекты бухгалтерского учета должны отражаться в учете и отчетности в неизменной оценке, а именно по стоимости приобретения. Ему следуют в большинстве стран мира, поэтому балансовые оценки являются естественным элементом всех методик оценки финансового состояния компании.</vt:lpstr>
      <vt:lpstr>Однако для финансовых менеджеров и потенциальных инвесторов не меньший интерес представляет не только оценка сложившегося финансового положения, но и перспективы компании, ее привлекательность как объекта инвестирования, что находит выражение в рыночных ценах ее акций. Не случайно показатель рыночной капитализации компании, под которым понимают произведение рыночной цены акций на число акций, выпущенных ею в обращение, является одним из ключевых в большинстве рейтингов ведущих компаний мира.</vt:lpstr>
      <vt:lpstr>В дополнение к показателю рыночной капитализации в финансовом менеджменте важную роль играет показатель, рассчитываемый как сумма рыночных стоимостей акционерного и заемного капиталов, который условно можно назвать рыночной стоимостью фирмы. Он дает обобщенную оценку положения компании на рынке капитала. </vt:lpstr>
      <vt:lpstr>Бухгалтерский баланс представляет собой обобщенную финансовую модель компании, однако его валюта не дает величину рыночной стоимости компании. </vt:lpstr>
      <vt:lpstr>Особых проблем нет, когда исходным элементом анализа служит рыночная оценка активов: если эта оценка превосходит балансовую (меньше ее), то разность может трактоваться как условная прибыль (убыток); она увеличивает (уменьшает) собственный капитал, т.е. входит в состав статей пассива баланса. </vt:lpstr>
      <vt:lpstr>Более сложна интерпретация в том случае, если отталкиваются от рыночной оценки пассивов, что является вполне обычной аналитической операцией на рынке.</vt:lpstr>
      <vt:lpstr>В этом случае разность между рыночной оценкой пассивов и рыночной оценкой активов представляет собой гудвилл (положительный или отрицательный в зависимости от знака разности), экономический смысл которого заключается в стоимостной оценке наработанной фирмой к моменту анализа нематериальной ее ценности (торговая марка, имеющиеся у компании патенты, ею разработанные и в балансе не показываемые и др.).</vt:lpstr>
      <vt:lpstr>Основным путем наращивания рыночной стоимости фирмы является генерирование прибыли, однако не исключается и эмиссия ценных бумаг. </vt:lpstr>
      <vt:lpstr>Можно взглянуть на рассматриваемую проблему и с позиции соотнесения риска и доходности в отношении акционеров. Соотношение между собственными и заемными источниками средств является одним из ключевых аналитических показателей, характеризующих степень риска инвестирования финансовых ресурсов в данное предприятие. </vt:lpstr>
      <vt:lpstr>Если собственных средств компании не хватает на принятие выгодного проекта и приходится привлекать заемные средства, т.е. повышение доходности сопровождается и ростом риска, с очевидностью возникает несколько вопросов:</vt:lpstr>
      <vt:lpstr>Ответы на все эти вопросы с определенной долей условности даются в рамках теории структуры капитала, основной вклад в развитие которой был сделан Ф.Модильяни и М.Миллером. </vt:lpstr>
      <vt:lpstr>Существуют два основных подхода к этой проблеме: </vt:lpstr>
      <vt:lpstr>Последователи первого подхода считают, что:</vt:lpstr>
      <vt:lpstr>Средневзвешенная стоимость капитала зависит от стоимости его составляющих, обобщенно подразделяемых на два вида — собственный и заемный капитал. В зависимости от структуры капитала стоимость каждого из этих источников меняется, причем темпы изменения различны. </vt:lpstr>
      <vt:lpstr>Основоположники второго подхода Ф. Модильяни и М. Миллер (1958 г.) утверждают как раз обратное — при некоторых условиях рыночная стоимость фирмы и стоимость капитала не зависят от его структуры, а, следовательно, их нельзя оптимизировать, нельзя и наращивать рыночную стоимость фирмы за счет изменения структуры капитала. </vt:lpstr>
      <vt:lpstr>При обосновании своего подхода Модильяни и Миллер ввели в и ином или неявном виде ряд ограничений, в частности: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Пользователь Windows</cp:lastModifiedBy>
  <cp:revision>82</cp:revision>
  <dcterms:created xsi:type="dcterms:W3CDTF">1601-01-01T00:00:00Z</dcterms:created>
  <dcterms:modified xsi:type="dcterms:W3CDTF">2020-10-15T08:37:12Z</dcterms:modified>
</cp:coreProperties>
</file>